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d33a83c4844630" /><Relationship Type="http://schemas.openxmlformats.org/officeDocument/2006/relationships/extended-properties" Target="/docProps/app.xml" Id="R6b66a7c54ba7416b" /><Relationship Type="http://schemas.openxmlformats.org/officeDocument/2006/relationships/officeDocument" Target="/ppt/presentation.xml" Id="R36fd7ad352144e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117f35b2aa48b6"/>
  </p:sldMasterIdLst>
  <p:notesMasterIdLst>
    <p:notesMasterId xmlns:r="http://schemas.openxmlformats.org/officeDocument/2006/relationships" r:id="R2475e68e6dfa4af1"/>
  </p:notesMasterIdLst>
  <p:sldIdLst>
    <p:sldId xmlns:r="http://schemas.openxmlformats.org/officeDocument/2006/relationships" id="256" r:id="Rd95d4aaef5e242f1"/>
    <p:sldId xmlns:r="http://schemas.openxmlformats.org/officeDocument/2006/relationships" id="257" r:id="R2448ecafa56946cb"/>
    <p:sldId xmlns:r="http://schemas.openxmlformats.org/officeDocument/2006/relationships" id="258" r:id="R59d87f5cd04e471e"/>
    <p:sldId xmlns:r="http://schemas.openxmlformats.org/officeDocument/2006/relationships" id="259" r:id="Ree39e35af7a341f9"/>
    <p:sldId xmlns:r="http://schemas.openxmlformats.org/officeDocument/2006/relationships" id="260" r:id="R69afd09fcb534317"/>
    <p:sldId xmlns:r="http://schemas.openxmlformats.org/officeDocument/2006/relationships" id="261" r:id="R1920d90b55fb45be"/>
    <p:sldId xmlns:r="http://schemas.openxmlformats.org/officeDocument/2006/relationships" id="262" r:id="R6459b241a9d8492b"/>
    <p:sldId xmlns:r="http://schemas.openxmlformats.org/officeDocument/2006/relationships" id="263" r:id="Rff6d60754f064521"/>
    <p:sldId xmlns:r="http://schemas.openxmlformats.org/officeDocument/2006/relationships" id="264" r:id="Rb9109eb3a1bc43a9"/>
    <p:sldId xmlns:r="http://schemas.openxmlformats.org/officeDocument/2006/relationships" id="265" r:id="R34fa5e2bd3e64d88"/>
    <p:sldId xmlns:r="http://schemas.openxmlformats.org/officeDocument/2006/relationships" id="266" r:id="Reed03368eedb4467"/>
    <p:sldId xmlns:r="http://schemas.openxmlformats.org/officeDocument/2006/relationships" id="267" r:id="Re37bf7a28bac4fca"/>
    <p:sldId xmlns:r="http://schemas.openxmlformats.org/officeDocument/2006/relationships" id="268" r:id="R9cfee0a84ea845ee"/>
    <p:sldId xmlns:r="http://schemas.openxmlformats.org/officeDocument/2006/relationships" id="269" r:id="R6c15b06a17aa4bb3"/>
    <p:sldId xmlns:r="http://schemas.openxmlformats.org/officeDocument/2006/relationships" id="270" r:id="Rc17bf846ccbc4b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7c260973534652" /><Relationship Type="http://schemas.openxmlformats.org/officeDocument/2006/relationships/slideMaster" Target="/ppt/slideMasters/slideMaster1.xml" Id="R6a117f35b2aa48b6" /><Relationship Type="http://schemas.openxmlformats.org/officeDocument/2006/relationships/notesMaster" Target="/ppt/notesMasters/notesMaster1.xml" Id="R2475e68e6dfa4af1" /><Relationship Type="http://schemas.openxmlformats.org/officeDocument/2006/relationships/presProps" Target="/ppt/presProps.xml" Id="R7fe2b781f2e240ed" /><Relationship Type="http://schemas.openxmlformats.org/officeDocument/2006/relationships/tableStyles" Target="/ppt/tableStyles.xml" Id="R33647e5107494827" /><Relationship Type="http://schemas.openxmlformats.org/officeDocument/2006/relationships/slide" Target="/ppt/slides/slide1.xml" Id="Rd95d4aaef5e242f1" /><Relationship Type="http://schemas.openxmlformats.org/officeDocument/2006/relationships/slide" Target="/ppt/slides/slide2.xml" Id="R2448ecafa56946cb" /><Relationship Type="http://schemas.openxmlformats.org/officeDocument/2006/relationships/slide" Target="/ppt/slides/slide3.xml" Id="R59d87f5cd04e471e" /><Relationship Type="http://schemas.openxmlformats.org/officeDocument/2006/relationships/slide" Target="/ppt/slides/slide4.xml" Id="Ree39e35af7a341f9" /><Relationship Type="http://schemas.openxmlformats.org/officeDocument/2006/relationships/slide" Target="/ppt/slides/slide5.xml" Id="R69afd09fcb534317" /><Relationship Type="http://schemas.openxmlformats.org/officeDocument/2006/relationships/slide" Target="/ppt/slides/slide6.xml" Id="R1920d90b55fb45be" /><Relationship Type="http://schemas.openxmlformats.org/officeDocument/2006/relationships/slide" Target="/ppt/slides/slide7.xml" Id="R6459b241a9d8492b" /><Relationship Type="http://schemas.openxmlformats.org/officeDocument/2006/relationships/slide" Target="/ppt/slides/slide8.xml" Id="Rff6d60754f064521" /><Relationship Type="http://schemas.openxmlformats.org/officeDocument/2006/relationships/slide" Target="/ppt/slides/slide9.xml" Id="Rb9109eb3a1bc43a9" /><Relationship Type="http://schemas.openxmlformats.org/officeDocument/2006/relationships/slide" Target="/ppt/slides/slide10.xml" Id="R34fa5e2bd3e64d88" /><Relationship Type="http://schemas.openxmlformats.org/officeDocument/2006/relationships/slide" Target="/ppt/slides/slide11.xml" Id="Reed03368eedb4467" /><Relationship Type="http://schemas.openxmlformats.org/officeDocument/2006/relationships/slide" Target="/ppt/slides/slide12.xml" Id="Re37bf7a28bac4fca" /><Relationship Type="http://schemas.openxmlformats.org/officeDocument/2006/relationships/slide" Target="/ppt/slides/slide13.xml" Id="R9cfee0a84ea845ee" /><Relationship Type="http://schemas.openxmlformats.org/officeDocument/2006/relationships/slide" Target="/ppt/slides/slide14.xml" Id="R6c15b06a17aa4bb3" /><Relationship Type="http://schemas.openxmlformats.org/officeDocument/2006/relationships/slide" Target="/ppt/slides/slide15.xml" Id="Rc17bf846ccbc4b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010be8175b646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53e53ab53143c7" /><Relationship Type="http://schemas.openxmlformats.org/officeDocument/2006/relationships/notesMaster" Target="/ppt/notesMasters/notesMaster1.xml" Id="R257baa704a3945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0a76ab44ed54ac5" /><Relationship Type="http://schemas.openxmlformats.org/officeDocument/2006/relationships/notesMaster" Target="/ppt/notesMasters/notesMaster1.xml" Id="R6fc64032548b44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4a06fd4c394d93" /><Relationship Type="http://schemas.openxmlformats.org/officeDocument/2006/relationships/notesMaster" Target="/ppt/notesMasters/notesMaster1.xml" Id="Rebfbd5e89de94e2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5b45ee5b64c4eba" /><Relationship Type="http://schemas.openxmlformats.org/officeDocument/2006/relationships/notesMaster" Target="/ppt/notesMasters/notesMaster1.xml" Id="R10d873490efc44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f4643005dfa4152" /><Relationship Type="http://schemas.openxmlformats.org/officeDocument/2006/relationships/notesMaster" Target="/ppt/notesMasters/notesMaster1.xml" Id="R6b9ed411323041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2305cf50e5944dc" /><Relationship Type="http://schemas.openxmlformats.org/officeDocument/2006/relationships/notesMaster" Target="/ppt/notesMasters/notesMaster1.xml" Id="R07a4e0584e2644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c8ecc22d6843fb" /><Relationship Type="http://schemas.openxmlformats.org/officeDocument/2006/relationships/notesMaster" Target="/ppt/notesMasters/notesMaster1.xml" Id="R31d78028cd3c4ca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dab12985f154f42" /><Relationship Type="http://schemas.openxmlformats.org/officeDocument/2006/relationships/notesMaster" Target="/ppt/notesMasters/notesMaster1.xml" Id="R25bbebeaa117427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c92fe15f8554db5" /><Relationship Type="http://schemas.openxmlformats.org/officeDocument/2006/relationships/notesMaster" Target="/ppt/notesMasters/notesMaster1.xml" Id="R44752765d7b6476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bd447e820c7408b" /><Relationship Type="http://schemas.openxmlformats.org/officeDocument/2006/relationships/notesMaster" Target="/ppt/notesMasters/notesMaster1.xml" Id="R84ee89dfa3d44a1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9e5a14490094fc9" /><Relationship Type="http://schemas.openxmlformats.org/officeDocument/2006/relationships/notesMaster" Target="/ppt/notesMasters/notesMaster1.xml" Id="Ra9b4f93378a743b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6efe3f73c124125" /><Relationship Type="http://schemas.openxmlformats.org/officeDocument/2006/relationships/notesMaster" Target="/ppt/notesMasters/notesMaster1.xml" Id="Rb729c222ed51429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609487430034e3b" /><Relationship Type="http://schemas.openxmlformats.org/officeDocument/2006/relationships/notesMaster" Target="/ppt/notesMasters/notesMaster1.xml" Id="Rec0af8d327c3455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3838852a53d40ea" /><Relationship Type="http://schemas.openxmlformats.org/officeDocument/2006/relationships/notesMaster" Target="/ppt/notesMasters/notesMaster1.xml" Id="Rfcba914234e146b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1882e6e088b4f04" /><Relationship Type="http://schemas.openxmlformats.org/officeDocument/2006/relationships/notesMaster" Target="/ppt/notesMasters/notesMaster1.xml" Id="Rb4f73d492ef544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Photo principale: visite du bien. Identité: intake/CRM. Adresse: RF/PPE. Date d'estimation: système.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RF, cahier PPE, plans, comptes PPE, documents techniques, propriétaire et visite. Each value requires a source reference.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Official cadastral plan and SITG/RDPPF. Map provider and retrieval date. Highlight only verified parcel/building.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Professional visit observations. Separate documented facts, owner declarations and Sandra's judgement.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Visit photography. Record room, viewpoint, date and any visible condition evidence. Replace all example images.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Visit photography: building, access, exterior spaces, common areas and views. Replace all example images.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PPE/architect plans. Highlight the verified lot and dependencies without altering scale or legal meaning.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Licensed/approved listing sources. Preserve URL, portal, listing ID, capture date, price history and parking inclusion.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Prefer verified transactions. Record evidence class, original price, normalised price, surface definition and parking/exterior treatment.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OCSTAT and approved local indicators. Show geography, property type, period, update date and whether values are asking or transaction prices.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D&amp;V approved rule set and Sandra's professional decisions. Show the rule version used.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Approved calculation and professional price strategy. Keep market value, asking price and expected sale value separate.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Official tax, energy and compliance sources with retrieval dates. Use specialist advice where required.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Current D&amp;V tariff schedule and contract terms. Legal/contract version must match the issue date.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INSTRUCTIONS</a:t>
            </a:r>
          </a:p>
          <a:p xmlns:a="http://schemas.openxmlformats.org/drawingml/2006/main">
            <a:r>
              <a:t>Replace every bracketed placeholder. Keep the source strip while preparing the estimate and hide it before the client export.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REQUIRED</a:t>
            </a:r>
          </a:p>
          <a:p xmlns:a="http://schemas.openxmlformats.org/drawingml/2006/main">
            <a:r>
              <a:t>Current D&amp;V contact details, approved portraits, authorised QR destination and current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83b6af98d4446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dd5a14fff19452e" /><Relationship Type="http://schemas.openxmlformats.org/officeDocument/2006/relationships/slideLayout" Target="/ppt/slideLayouts/slideLayout1.xml" Id="R49edfdf490a44a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edfdf490a44a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5a492180d94dd9" /><Relationship Type="http://schemas.openxmlformats.org/officeDocument/2006/relationships/image" Target="/ppt/media/image.png" Id="R166146d5c14645c8" /><Relationship Type="http://schemas.openxmlformats.org/officeDocument/2006/relationships/image" Target="/ppt/media/image2.png" Id="Rb9022d3d6ea64d8c" /><Relationship Type="http://schemas.openxmlformats.org/officeDocument/2006/relationships/notesSlide" Target="/ppt/notesSlides/notesSlide1.xml" Id="R424e9ff3df4b42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6b38e72b754fdb" /><Relationship Type="http://schemas.openxmlformats.org/officeDocument/2006/relationships/notesSlide" Target="/ppt/notesSlides/notesSlide2.xml" Id="R0207c00bd12a4ce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5b55d588d4122" /><Relationship Type="http://schemas.openxmlformats.org/officeDocument/2006/relationships/notesSlide" Target="/ppt/notesSlides/notesSlide3.xml" Id="Rc205f38e59e242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56058a278842ac" /><Relationship Type="http://schemas.openxmlformats.org/officeDocument/2006/relationships/image" Target="/ppt/media/image.jpeg" Id="R345acf256f7c4eb3" /><Relationship Type="http://schemas.openxmlformats.org/officeDocument/2006/relationships/notesSlide" Target="/ppt/notesSlides/notesSlide4.xml" Id="Rf89c38dabf0c44e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10415c2d014e3e" /><Relationship Type="http://schemas.openxmlformats.org/officeDocument/2006/relationships/image" Target="/ppt/media/image2.jpeg" Id="R3627b7bd31b642d4" /><Relationship Type="http://schemas.openxmlformats.org/officeDocument/2006/relationships/image" Target="/ppt/media/image3.jpeg" Id="R238231844a0249a8" /><Relationship Type="http://schemas.openxmlformats.org/officeDocument/2006/relationships/image" Target="/ppt/media/image4.jpeg" Id="R26c916f223664e73" /><Relationship Type="http://schemas.openxmlformats.org/officeDocument/2006/relationships/image" Target="/ppt/media/image5.jpeg" Id="Rad0b71d0805a4b68" /><Relationship Type="http://schemas.openxmlformats.org/officeDocument/2006/relationships/image" Target="/ppt/media/image6.jpeg" Id="Rca4976fc9393485c" /><Relationship Type="http://schemas.openxmlformats.org/officeDocument/2006/relationships/notesSlide" Target="/ppt/notesSlides/notesSlide5.xml" Id="R582544314b9f4b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84b511c7004059" /><Relationship Type="http://schemas.openxmlformats.org/officeDocument/2006/relationships/image" Target="/ppt/media/image7.jpeg" Id="R2458036f5a384c72" /><Relationship Type="http://schemas.openxmlformats.org/officeDocument/2006/relationships/image" Target="/ppt/media/image8.jpeg" Id="Rb788a7f3ec074345" /><Relationship Type="http://schemas.openxmlformats.org/officeDocument/2006/relationships/image" Target="/ppt/media/image9.jpeg" Id="R147883edccd8430b" /><Relationship Type="http://schemas.openxmlformats.org/officeDocument/2006/relationships/image" Target="/ppt/media/image10.jpeg" Id="R9150977783e646be" /><Relationship Type="http://schemas.openxmlformats.org/officeDocument/2006/relationships/notesSlide" Target="/ppt/notesSlides/notesSlide6.xml" Id="R4b536f7ef54f4c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ee31b969ae47f6" /><Relationship Type="http://schemas.openxmlformats.org/officeDocument/2006/relationships/notesSlide" Target="/ppt/notesSlides/notesSlide7.xml" Id="R21abfdada23d4d6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9f5eb6e77477c" /><Relationship Type="http://schemas.openxmlformats.org/officeDocument/2006/relationships/notesSlide" Target="/ppt/notesSlides/notesSlide8.xml" Id="Ra92e3a1cb23a462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3e6bec8f894f54" /><Relationship Type="http://schemas.openxmlformats.org/officeDocument/2006/relationships/notesSlide" Target="/ppt/notesSlides/notesSlide9.xml" Id="R2fe4f26b921f4a4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6ed036576e4588" /><Relationship Type="http://schemas.openxmlformats.org/officeDocument/2006/relationships/notesSlide" Target="/ppt/notesSlides/notesSlide10.xml" Id="R4d8bfcfe44ce45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5fd4941ef04c21" /><Relationship Type="http://schemas.openxmlformats.org/officeDocument/2006/relationships/notesSlide" Target="/ppt/notesSlides/notesSlide11.xml" Id="Ra9c9b96c4ce2479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895d2633054391" /><Relationship Type="http://schemas.openxmlformats.org/officeDocument/2006/relationships/notesSlide" Target="/ppt/notesSlides/notesSlide12.xml" Id="R03baa22c40544dc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605cf2b0604ae5" /><Relationship Type="http://schemas.openxmlformats.org/officeDocument/2006/relationships/notesSlide" Target="/ppt/notesSlides/notesSlide13.xml" Id="Re2869b3b23e347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56fdf6665c4d3c" /><Relationship Type="http://schemas.openxmlformats.org/officeDocument/2006/relationships/notesSlide" Target="/ppt/notesSlides/notesSlide14.xml" Id="R0b4e42b2f80846e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87bf610dd24c1c" /><Relationship Type="http://schemas.openxmlformats.org/officeDocument/2006/relationships/image" Target="/ppt/media/image3.png" Id="R650c913eceaa4cc7" /><Relationship Type="http://schemas.openxmlformats.org/officeDocument/2006/relationships/notesSlide" Target="/ppt/notesSlides/notesSlide15.xml" Id="R5f4c604a8ae144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6B7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6146d5c14645c8"/>
          <a:srcRect xmlns:a="http://schemas.openxmlformats.org/drawingml/2006/main" l="4694" t="0" r="469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905250" y="0"/>
            <a:ext cx="8286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F85B42-A45C-4B65-86A3-F129BC4A1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B7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828E34-3980-44F4-A5BD-8F5595B40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0"/>
            <a:ext cx="2381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06B70"/>
              </a:gs>
              <a:gs pos="100000">
                <a:srgbClr val="006B70"/>
              </a:gs>
            </a:gsLst>
            <a:lin/>
          </a:gra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022d3d6ea64d8c"/>
          <a:stretch xmlns:a="http://schemas.openxmlformats.org/drawingml/2006/main"/>
        </p:blipFill>
        <p:spPr>
          <a:xfrm xmlns:a="http://schemas.openxmlformats.org/drawingml/2006/main">
            <a:off x="1225726" y="400050"/>
            <a:ext cx="1720499" cy="1066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02A7BA-1A5A-4F75-BC7D-DB268C86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336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FE3E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FE3E1"/>
                </a:solidFill>
                <a:latin typeface="DejaVu Sans"/>
                <a:ea typeface="DejaVu Sans"/>
                <a:cs typeface="DejaVu Sans"/>
              </a:rPr>
              <a:t>APPARTEMENT PPE CONTEMPORAIN AVEC JARDIN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CF96A8-43BF-4C88-AF8B-3F0A7ECF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0"/>
            <a:ext cx="3714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906"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Estimation de votre</a:t>
            </a:r>
          </a:p>
          <a:p xmlns:a="http://schemas.openxmlformats.org/drawingml/2006/main">
            <a:pPr algn="l">
              <a:defRPr sz="29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appartement contemporain de 4 pièces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68EDB4-A26A-4642-9042-7CB5CA04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Sergio Brotons Mas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B727EB-B70D-4C57-9EF7-29886E050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624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rPr>
              <a:t>Chêne-Bourg, le 26 février 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7C730F-AE02-4E66-941F-3C41A717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57800"/>
            <a:ext cx="3143250" cy="5334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0B7E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27DF0E-92CF-4301-9CDC-B537704C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276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Chemin du Saut-du-Loup 18, 1225 Chêne-Bourg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7E6A16-043B-47AE-B81E-6885A1A23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4D6514-8A50-4566-90F3-E392553C2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C1E2CB-7CA9-456D-9041-44243DB8B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F00E7-3F03-46F9-BD0C-70169A9A3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498656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6B3399-8D33-486E-BE39-0E7169AC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01 · FICHE ESSENTIELLE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300246-CFD0-412F-B54E-1666147C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Le bien en un regard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A5D92-CCAC-44B8-AE4B-467EB238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20E17-E034-4CD3-9A93-4B3915E0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855C4C-2073-44B0-B73D-A3763458B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22F2EF-7D51-4EA1-B066-9B9338D8B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822B9F-147D-4412-971C-58889957C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C008CE-ABA1-4E25-876E-2428B6B46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71600"/>
            <a:ext cx="742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Chemin du Saut-du-Loup 18, 1225 Chêne-Bourg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2411C2-790F-4A0D-83F4-B34BE1F79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09750"/>
            <a:ext cx="742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Résidence Les Jardins de la Seymaz (Bât. 2921-2922) · Chêne-Bourg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4B976E-3E7A-4D66-B92F-D7E3186D8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2410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87491F-AE0E-473A-83F0-219165CEA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43200"/>
            <a:ext cx="152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PIÈCES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226F60-2162-478F-BA78-A507082AF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32410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73 m²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5343A1-F2D7-45A8-8F57-E105F133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74320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SURFACE PPE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A99762-7E23-49FD-916F-1DF69C45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3241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92.5 m²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754AA6-7F54-449E-8D9A-2EA86750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7432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SURFACE PONDÉRÉE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FD04E2-C829-45AF-8420-AE22D78A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32410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2019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022E4F-1EA3-4B31-83C0-790D7E71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4320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CONSTRUCTION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CFA3F2-03A3-4593-9514-D06C0D7B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81350"/>
            <a:ext cx="1114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B0052B-E775-42F8-982A-A5B804CC2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909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IDENTITÉ JURIDIQUE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B00DCC-E19E-435E-BC46-BD203E2C3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14750"/>
            <a:ext cx="180975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Parcelle</a:t>
            </a:r>
          </a:p>
          <a:p xmlns:a="http://schemas.openxmlformats.org/drawingml/2006/main">
            <a:pPr algn="l">
              <a:def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Bâtiment</a:t>
            </a:r>
          </a:p>
          <a:p xmlns:a="http://schemas.openxmlformats.org/drawingml/2006/main">
            <a:pPr algn="l">
              <a:def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Lot PPE</a:t>
            </a:r>
          </a:p>
          <a:p xmlns:a="http://schemas.openxmlformats.org/drawingml/2006/main">
            <a:pPr algn="l">
              <a:def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Quote-part</a:t>
            </a:r>
          </a:p>
          <a:p xmlns:a="http://schemas.openxmlformats.org/drawingml/2006/main">
            <a:pPr algn="l">
              <a:def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Étage</a:t>
            </a:r>
          </a:p>
          <a:p xmlns:a="http://schemas.openxmlformats.org/drawingml/2006/main">
            <a:pPr algn="l">
              <a:def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Zone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5282DF-C564-4E9C-A1EB-AFE09F675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3714750"/>
            <a:ext cx="161925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4643</a:t>
            </a:r>
          </a:p>
          <a:p xmlns:a="http://schemas.openxmlformats.org/drawingml/2006/main">
            <a:pPr algn="l">
              <a:def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2921-2922</a:t>
            </a:r>
          </a:p>
          <a:p xmlns:a="http://schemas.openxmlformats.org/drawingml/2006/main">
            <a:pPr algn="l">
              <a:def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2.02</a:t>
            </a:r>
          </a:p>
          <a:p xmlns:a="http://schemas.openxmlformats.org/drawingml/2006/main">
            <a:pPr algn="l">
              <a:def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132.5‰</a:t>
            </a:r>
          </a:p>
          <a:p xmlns:a="http://schemas.openxmlformats.org/drawingml/2006/main">
            <a:pPr algn="l">
              <a:def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Rez-de-chaussée surélevé</a:t>
            </a:r>
          </a:p>
          <a:p xmlns:a="http://schemas.openxmlformats.org/drawingml/2006/main">
            <a:pPr algn="l">
              <a:def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Zone 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5680A7-CD8F-44BA-B7D6-E3BF001C7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390900"/>
            <a:ext cx="219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DÉPENDANCES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2C044B-99F4-4F71-8FE2-18FC26E56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7147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1 place couverte en sous-sol (n° 7)</a:t>
            </a:r>
          </a:p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1 cave privative sécurisée (lot C)</a:t>
            </a:r>
          </a:p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Jardin privatif ~250 m² + Terrasse 42 m² + Loggia 11 m²</a:t>
            </a:r>
          </a:p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Local vélos/poussettes, places visiteurs, espace vert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44EBB2-E463-4739-82AF-4F57B3689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909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DONNÉES TECHNIQUES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8CBA94-C0CC-41F9-A2F9-8DD9B957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714750"/>
            <a:ext cx="32385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Pompe à chaleur (PAC) air/eau, chauffage au sol</a:t>
            </a:r>
          </a:p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Triple vitrage PVC haute isolation thermique/acoustique</a:t>
            </a:r>
          </a:p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Minergie GE-1672</a:t>
            </a:r>
          </a:p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Oui (accès de plain-pied)</a:t>
            </a:r>
          </a:p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Charges: CHF 559.-/mois · Fonds: CHF 31'862.30</a:t>
            </a:r>
          </a:p>
        </p:txBody>
      </p:sp>
    </p:spTree>
    <p:extLst>
      <p:ext uri="{BB962C8B-B14F-4D97-AF65-F5344CB8AC3E}">
        <p14:creationId xmlns:p14="http://schemas.microsoft.com/office/powerpoint/2010/main" val="13484185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6419AE-DBFC-44CD-8DB6-7A37F9424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02 · LOCALISATION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B4FDF2-E7B8-4E96-BCE8-AB36E0C0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Cadastre et contexte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6FD2F7-BA35-4220-B112-9599BF46D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AB5866-77A2-4ED5-84BD-17616CED8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F47C4A-B809-481C-9588-4C7AFB6C3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4D91F1-D2F1-483C-99F4-1BAEFC884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296400-C09F-4BE4-AB95-D8822C1BC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62E8F7-2554-47C9-873C-C3D3242CB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66850"/>
            <a:ext cx="5314950" cy="3943350"/>
          </a:xfrm>
          <a:prstGeom xmlns:a="http://schemas.openxmlformats.org/drawingml/2006/main" prst="roundRect">
            <a:avLst>
              <a:gd name="adj" fmla="val 1932"/>
            </a:avLst>
          </a:prstGeom>
          <a:solidFill xmlns:a="http://schemas.openxmlformats.org/drawingml/2006/main">
            <a:srgbClr val="ECE8E1"/>
          </a:solidFill>
          <a:ln xmlns:a="http://schemas.openxmlformats.org/drawingml/2006/main" w="9525">
            <a:solidFill>
              <a:srgbClr val="D7C7B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160958-CFFE-4E8E-9942-ADD30B717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67075"/>
            <a:ext cx="4972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PLAN CADASTRAL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4FD084-500E-4560-83AF-94B9A9136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71875"/>
            <a:ext cx="4972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Parcelle et bâtiment surlignés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82975A-02C2-4D8A-A07A-6A18C973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466850"/>
            <a:ext cx="5562600" cy="3943350"/>
          </a:xfrm>
          <a:prstGeom xmlns:a="http://schemas.openxmlformats.org/drawingml/2006/main" prst="roundRect">
            <a:avLst>
              <a:gd name="adj" fmla="val 1932"/>
            </a:avLst>
          </a:prstGeom>
          <a:solidFill xmlns:a="http://schemas.openxmlformats.org/drawingml/2006/main">
            <a:srgbClr val="ECE8E1"/>
          </a:solidFill>
          <a:ln xmlns:a="http://schemas.openxmlformats.org/drawingml/2006/main" w="9525">
            <a:solidFill>
              <a:srgbClr val="D7C7B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1B63CA-82D7-4674-9A3D-C4168FA2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67075"/>
            <a:ext cx="5219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CARTE DE SITUATION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CAC770-553D-4AFD-9F76-E09741E12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71875"/>
            <a:ext cx="5219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Adresse, transports et repères utiles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D5233B-8B5E-430C-A885-C93CE0BBB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626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PARCELLE N° 4643 (CHÊNE-BOURG)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0A5C07-818E-44E3-A725-05B55E75C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5626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Enclave résidentielle très calme et arborée, à 650 m de la gare CEVA Chêne-Bourg et des commerces de la Rue de Genève.</a:t>
            </a:r>
          </a:p>
        </p:txBody>
      </p:sp>
    </p:spTree>
    <p:extLst>
      <p:ext uri="{BB962C8B-B14F-4D97-AF65-F5344CB8AC3E}">
        <p14:creationId xmlns:p14="http://schemas.microsoft.com/office/powerpoint/2010/main" val="16702340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8B813C-613B-49A3-AEFE-474E2D9B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03 · VISITE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A99352-DC17-4264-830C-1B0A6EEB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Caractéristiques et qualité d’usage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126126-D361-43D2-9D03-2B2FFF0BE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E16B37-441D-4A36-9D2B-A2B9C14A1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89CFBC-3749-43EA-97B4-E0D02666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A6CDE-0A97-474F-BF97-83EB68016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4C0B06-6077-483E-8162-8069AF699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5C88B3-85F1-4AAB-9303-A8D8EDC9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668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DISTRIBUTION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A048ED-4810-4445-A01E-67D03E27A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9052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Entrée privative avec vestiaire sur mesure et dégagement fluide.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Séjour lumineux avec baies vitrées de plain-pied donnant sur la loggia et la terrasse.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Grande chambre principale de standing ouvrant directement sur le jardin.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1 salle de bains contemporaine avec baignoire + WC visiteurs séparé.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Jardin d'angle soigné de 250 m², terrasse dallée de 42 m² et loggia vitrée de 11 m².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E986A3-168F-41B5-BEFA-32FA273C1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10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ÉTAT ET CONFORT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CD5160-B888-430E-B9D1-4AEB08469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33850"/>
            <a:ext cx="39052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État irréprochable, matériaux de premier choix, aucun frais de remise en état.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Parquet chêne, cuisine aménagée sur mesure, stores à commande électrique.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Copropriété 2019 sous garantie décennale, aucun travaux votés.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5acf256f7c4eb3"/>
          <a:srcRect xmlns:a="http://schemas.openxmlformats.org/drawingml/2006/main" l="0" t="3324" r="0" b="33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762500" y="1466850"/>
            <a:ext cx="3695700" cy="38481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C50328-E679-4D45-B581-E43C17436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466850"/>
            <a:ext cx="2914650" cy="384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B7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92F3F6-FC21-40EE-8690-2A86BB1AC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714500"/>
            <a:ext cx="2400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BFE3E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BFE3E1"/>
                </a:solidFill>
                <a:latin typeface="DejaVu Sans"/>
                <a:ea typeface="DejaVu Sans"/>
                <a:cs typeface="DejaVu Sans"/>
              </a:rPr>
              <a:t>REGARD PROFESSIONNEL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7551DE-4B2F-439E-A495-7424152E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095500"/>
            <a:ext cx="24003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Micro-emplacement d'exception Rive Gauche dans un environnement résidentiel préservé.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Quartier paisible, absence de vis-à-vis gênant, voisinage résidentiel soigné.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Exposition Sud-Est et Nord, lumière naturelle continue toute la journée.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Jardin privatif de 250 m², label Minergie GE-1672, proximité immédiate transports.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Résidence récente : respect des statuts PPE quant à l'usage des terrasses et jardins.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A16FF4-227B-41A5-844B-811EAF0E7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410200"/>
            <a:ext cx="3695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Photo exemple · à remplacer</a:t>
            </a:r>
          </a:p>
        </p:txBody>
      </p:sp>
    </p:spTree>
    <p:extLst>
      <p:ext uri="{BB962C8B-B14F-4D97-AF65-F5344CB8AC3E}">
        <p14:creationId xmlns:p14="http://schemas.microsoft.com/office/powerpoint/2010/main" val="21234064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B96121-8090-4EC1-A6C8-6A54A8EC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04 · REPORTAGE PHOTOGRAPHIQUE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7EC109-33FE-4E3C-A5C4-F827CCF8D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Espaces intérieurs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8DC242-B36D-4C00-A3F0-68D84DF6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EBE55-CDCC-4C2D-BAF1-D694AAC43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7ED2B1-4936-4069-B3CB-237089BFD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87697F-E784-452C-8E03-8199E8451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22D3E9-C981-4553-A3F6-CC7EC5310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27b7bd31b642d4"/>
          <a:srcRect xmlns:a="http://schemas.openxmlformats.org/drawingml/2006/main" l="0" t="16206" r="0" b="1620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3429000" cy="21717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3B276F-5626-4747-BC24-9AD92F4B1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14700"/>
            <a:ext cx="34290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83B">
              <a:alpha val="8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5FD0E0-0194-42FA-9EA6-A1FC0DAD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43275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Séjour lumineux ouvrant sur terrasse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8231844a0249a8"/>
          <a:srcRect xmlns:a="http://schemas.openxmlformats.org/drawingml/2006/main" l="0" t="16206" r="0" b="1620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95750" y="1466850"/>
            <a:ext cx="3429000" cy="21717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93F3F5-430C-4EEB-926F-C3D51E590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314700"/>
            <a:ext cx="34290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83B">
              <a:alpha val="8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BC1166-82D9-44A8-9AE2-5CE28E50B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343275"/>
            <a:ext cx="320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Cuisine aménagée haut standing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c916f223664e73"/>
          <a:srcRect xmlns:a="http://schemas.openxmlformats.org/drawingml/2006/main" l="2280" t="0" r="228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77150" y="1466850"/>
            <a:ext cx="4000500" cy="21717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170F44-DCBF-4D60-9545-EFEF2FC91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3314700"/>
            <a:ext cx="4000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83B">
              <a:alpha val="8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E27DA5-3C25-46A6-AC28-63A0DCB6A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3343275"/>
            <a:ext cx="3771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Chambre parentale sur jardin privatif</a:t>
            </a:r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0b71d0805a4b68"/>
          <a:srcRect xmlns:a="http://schemas.openxmlformats.org/drawingml/2006/main" l="0" t="20313" r="0" b="203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3790950"/>
            <a:ext cx="5219700" cy="207645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F6C1A1-553F-4570-B472-3287336FA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43550"/>
            <a:ext cx="52197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83B">
              <a:alpha val="8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712522-597F-476A-9662-C551AAA13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72125"/>
            <a:ext cx="4991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Salle de bains contemporaine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4976fc9393485c"/>
          <a:srcRect xmlns:a="http://schemas.openxmlformats.org/drawingml/2006/main" l="0" t="33927" r="0" b="339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86450" y="3790950"/>
            <a:ext cx="5791200" cy="207645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D6B0A2-D4DE-4783-836C-8F694D4D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5543550"/>
            <a:ext cx="57912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83B">
              <a:alpha val="8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9D4AB6-26D6-4CDD-BE09-5A9C0B41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572125"/>
            <a:ext cx="556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Loggia vitrée tempérée</a:t>
            </a:r>
          </a:p>
        </p:txBody>
      </p:sp>
    </p:spTree>
    <p:extLst>
      <p:ext uri="{BB962C8B-B14F-4D97-AF65-F5344CB8AC3E}">
        <p14:creationId xmlns:p14="http://schemas.microsoft.com/office/powerpoint/2010/main" val="19930467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38E6C7-350D-4F85-BC5D-DB86A2AFD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05 · REPORTAGE PHOTOGRAPHIQUE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BF372-0C9E-44F4-846C-40D81934F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Extérieurs et immeuble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1FBE41-975B-4D44-8AFF-A77367428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4E9D0-2469-4ABD-B115-D77B3544A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F1F710-02F3-4A7C-A3EA-6E13A42A6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A48AF8-1F58-4E89-B379-5849D607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28210D-7888-45D3-8DB7-FA3B5176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58036f5a384c72"/>
          <a:srcRect xmlns:a="http://schemas.openxmlformats.org/drawingml/2006/main" l="19695" t="0" r="1969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2609850" cy="40005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D3CCE0-BF27-4E83-AA0C-D4FAD25D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0"/>
            <a:ext cx="2609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83B">
              <a:alpha val="8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5CC15B-5152-4DE0-80A8-A30D6D17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Jardin privatif arboré d'angle (250 m²)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88a7f3ec074345"/>
          <a:srcRect xmlns:a="http://schemas.openxmlformats.org/drawingml/2006/main" l="12864" t="0" r="1286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76600" y="1466850"/>
            <a:ext cx="2609850" cy="4000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84EFEF-9780-4209-B035-54C1F5B70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143500"/>
            <a:ext cx="2609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83B">
              <a:alpha val="8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05EDB4-B003-4176-9736-FA9062E5A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1720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Terrasse dallée plein pied (42 m²)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7883edccd8430b"/>
          <a:srcRect xmlns:a="http://schemas.openxmlformats.org/drawingml/2006/main" l="12864" t="0" r="1286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38850" y="1466850"/>
            <a:ext cx="2609850" cy="40005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C2CB43-E555-4717-BABB-4B364E73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5143500"/>
            <a:ext cx="2609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83B">
              <a:alpha val="8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099D12-D80F-436E-9789-404435DD2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1720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Façade contemporaine Minergie GE-1672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50977783e646be"/>
          <a:srcRect xmlns:a="http://schemas.openxmlformats.org/drawingml/2006/main" l="9070" t="0" r="90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01100" y="1466850"/>
            <a:ext cx="2876550" cy="400050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45C79D-1698-44CB-BFCD-30D2DC3B6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5143500"/>
            <a:ext cx="28765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83B">
              <a:alpha val="8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98C362-EBF7-4303-A849-9828BB1F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5172075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Environnement résidentiel verdoyant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24B007-5A4B-4CA2-BFF4-7540D5C7C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57850"/>
            <a:ext cx="11163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Jardin privatif arboré d'angle de 250 m² avec terrasse dallée de 42 m² et loggia fermée de 11 m².</a:t>
            </a:r>
          </a:p>
        </p:txBody>
      </p:sp>
    </p:spTree>
    <p:extLst>
      <p:ext uri="{BB962C8B-B14F-4D97-AF65-F5344CB8AC3E}">
        <p14:creationId xmlns:p14="http://schemas.microsoft.com/office/powerpoint/2010/main" val="1576560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03F0C3-26D1-4AE1-B64C-41EC2626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06 · CONFIGURATION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4237C0-0DAD-4256-8674-308FA567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Plans et organisation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647DE1-9C34-4295-B159-0B39199B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F9FB74-0723-4FE8-8730-21BC9FACD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0877C6-E669-4ACC-B056-46DD631F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3B0AF6-068A-453E-9FE0-E3C085875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3EAE8F-3A52-4056-897D-5793250C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1D6017-AD4E-4779-888B-45A55F889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66850"/>
            <a:ext cx="6724650" cy="4267200"/>
          </a:xfrm>
          <a:prstGeom xmlns:a="http://schemas.openxmlformats.org/drawingml/2006/main" prst="roundRect">
            <a:avLst>
              <a:gd name="adj" fmla="val 1786"/>
            </a:avLst>
          </a:prstGeom>
          <a:solidFill xmlns:a="http://schemas.openxmlformats.org/drawingml/2006/main">
            <a:srgbClr val="ECE8E1"/>
          </a:solidFill>
          <a:ln xmlns:a="http://schemas.openxmlformats.org/drawingml/2006/main" w="9525">
            <a:solidFill>
              <a:srgbClr val="D7C7B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862742-7868-4139-B711-B131E686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638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PLAN PRINCIPAL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5E3321-7431-4663-9B05-2B17BBAC9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33800"/>
            <a:ext cx="638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Lot et espaces extérieurs clairement identifiés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7E6576-9C65-4366-9547-2FE3735B9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466850"/>
            <a:ext cx="4152900" cy="2552700"/>
          </a:xfrm>
          <a:prstGeom xmlns:a="http://schemas.openxmlformats.org/drawingml/2006/main" prst="roundRect">
            <a:avLst>
              <a:gd name="adj" fmla="val 2985"/>
            </a:avLst>
          </a:prstGeom>
          <a:solidFill xmlns:a="http://schemas.openxmlformats.org/drawingml/2006/main">
            <a:srgbClr val="ECE8E1"/>
          </a:solidFill>
          <a:ln xmlns:a="http://schemas.openxmlformats.org/drawingml/2006/main" w="9525">
            <a:solidFill>
              <a:srgbClr val="D7C7B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FF3FCA-AEE8-42CA-8ECA-BC3C6008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57175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DÉPENDANCES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F22782-96AF-456F-B216-CC48230ED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876550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Cave, parking, sous-sol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0AF63C-D75E-47A0-B881-A3CF0AA27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30530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LECTURE DU PLAN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10AA9B-8581-45AC-87C2-8F9D5240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591050"/>
            <a:ext cx="3905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Agencement moderne sans surface perdue favorisant la luminosité.</a:t>
            </a:r>
          </a:p>
          <a:p xmlns:a="http://schemas.openxmlformats.org/drawingml/2006/main">
            <a:pPr algn="l">
              <a:def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Chaque espace de vie dispose d'un accès immédiat aux extérieurs privatifs.</a:t>
            </a:r>
          </a:p>
          <a:p xmlns:a="http://schemas.openxmlformats.org/drawingml/2006/main">
            <a:pPr algn="l">
              <a:def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Exposition Sud-Est optimale pour le jardin et les pièces de vie.</a:t>
            </a:r>
          </a:p>
          <a:p xmlns:a="http://schemas.openxmlformats.org/drawingml/2006/main">
            <a:pPr algn="l">
              <a:def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Loggia vitrée tempérée utilisable toute l'année en bureau ou salon d'hiver.</a:t>
            </a:r>
          </a:p>
        </p:txBody>
      </p:sp>
    </p:spTree>
    <p:extLst>
      <p:ext uri="{BB962C8B-B14F-4D97-AF65-F5344CB8AC3E}">
        <p14:creationId xmlns:p14="http://schemas.microsoft.com/office/powerpoint/2010/main" val="5196935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C438A8D-D1D8-487C-8CC7-9F19C5EB9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07 · MARCHÉ ACTIF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109270-6E5A-4908-8351-E6530BAD3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Biens actuellement à la vente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1D241A-948A-4E61-8607-B8915603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135DB8-32EC-4C76-A964-E2DFECBC2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6D0182-FF5C-4832-90A7-89CCE88F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EA311E-6854-49DC-B9BE-740514A56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99298E-126F-412C-9F24-93BC027D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3BA430-7C6F-4A53-8D64-FCB84661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66850"/>
            <a:ext cx="2657475" cy="1504950"/>
          </a:xfrm>
          <a:prstGeom xmlns:a="http://schemas.openxmlformats.org/drawingml/2006/main" prst="roundRect">
            <a:avLst>
              <a:gd name="adj" fmla="val 5063"/>
            </a:avLst>
          </a:prstGeom>
          <a:solidFill xmlns:a="http://schemas.openxmlformats.org/drawingml/2006/main">
            <a:srgbClr val="ECE8E1"/>
          </a:solidFill>
          <a:ln xmlns:a="http://schemas.openxmlformats.org/drawingml/2006/main" w="9525">
            <a:solidFill>
              <a:srgbClr val="D7C7B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B9C4B8-AF35-4F5C-A989-43A0CBEB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23145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PHOTO COMPARABLE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F91A05-5675-466B-A884-D3D329369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23145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Capture datée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AFDAF6-EF4E-475B-B116-E8D66C57C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05150"/>
            <a:ext cx="26574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CHÊNE-BOURG · PPE STANDING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122D12-2813-443A-9BD4-CFAA65063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52800"/>
            <a:ext cx="26574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3.5 pièces · 85 m²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484C26-3CA6-4066-B0E9-4D19B2906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14750"/>
            <a:ext cx="2657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1’450’000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5499B3-2DB8-4A02-B569-53C4E79E1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38600"/>
            <a:ext cx="26574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CHF 17’058 / m²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6D546C-CFFE-44EE-BB7B-34612CF83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00550"/>
            <a:ext cx="26574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68F652-6A67-4FDF-B2CF-F8353AE88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33900"/>
            <a:ext cx="26574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2018 · Excellent état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Balcon 18 m²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Parking inclus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450 m du sujet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BC61EC-94B8-4B84-A914-1FA730C40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466850"/>
            <a:ext cx="2657475" cy="1504950"/>
          </a:xfrm>
          <a:prstGeom xmlns:a="http://schemas.openxmlformats.org/drawingml/2006/main" prst="roundRect">
            <a:avLst>
              <a:gd name="adj" fmla="val 5063"/>
            </a:avLst>
          </a:prstGeom>
          <a:solidFill xmlns:a="http://schemas.openxmlformats.org/drawingml/2006/main">
            <a:srgbClr val="ECE8E1"/>
          </a:solidFill>
          <a:ln xmlns:a="http://schemas.openxmlformats.org/drawingml/2006/main" w="9525">
            <a:solidFill>
              <a:srgbClr val="D7C7B5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5C7D25-49FE-4233-B3AC-FB1577E64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2047875"/>
            <a:ext cx="23145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PHOTO COMPARABLE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675A70-81C8-4159-B1AD-CF3D3724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2352675"/>
            <a:ext cx="23145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Capture datée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F313E6-9A33-4D0F-A8ED-7D6B1C69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105150"/>
            <a:ext cx="26574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CHÊNE-BOUGERIES · MINERGIE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8FAF34-D3A0-46F6-9EFB-C9412516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352800"/>
            <a:ext cx="26574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4.0 pièces · 92 m²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53BB9B-1A4D-4A8B-B187-6BA63375B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714750"/>
            <a:ext cx="2657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1’580’000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D70C49-8FB3-4F9E-9C93-097B9095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4038600"/>
            <a:ext cx="26574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CHF 17’173 / m²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101738-F074-418C-933B-64F4BB5D2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4400550"/>
            <a:ext cx="26574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5F2284-2BAC-4C4D-88E8-18C0D54E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4533900"/>
            <a:ext cx="26574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2017 · Très bon état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Terrasse 25 m²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Box fermé inclus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1.1 km du sujet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741E31-DB13-47D6-9FC0-D9A40FF8F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466850"/>
            <a:ext cx="2657475" cy="1504950"/>
          </a:xfrm>
          <a:prstGeom xmlns:a="http://schemas.openxmlformats.org/drawingml/2006/main" prst="roundRect">
            <a:avLst>
              <a:gd name="adj" fmla="val 5063"/>
            </a:avLst>
          </a:prstGeom>
          <a:solidFill xmlns:a="http://schemas.openxmlformats.org/drawingml/2006/main">
            <a:srgbClr val="ECE8E1"/>
          </a:solidFill>
          <a:ln xmlns:a="http://schemas.openxmlformats.org/drawingml/2006/main" w="9525">
            <a:solidFill>
              <a:srgbClr val="D7C7B5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195CA0-6096-471C-96A4-FA2E0DB25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47875"/>
            <a:ext cx="23145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PHOTO COMPARABLE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1312A41-302E-47C9-BB8E-238F5CC1E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352675"/>
            <a:ext cx="23145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Capture datée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194E92-F383-4616-8F63-3D47E22D5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6574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CHÊNE-BOURG · PARC SEYMAZ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36DD258-16CE-4942-A077-E9460DE15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352800"/>
            <a:ext cx="26574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4.0 pièces · 88 m²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E2E81F5-A19B-4A9F-ABD9-C02FC0C7D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714750"/>
            <a:ext cx="2657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1’390’000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2335950-E3A1-4FBE-A7BF-98666BA17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038600"/>
            <a:ext cx="26574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CHF 15’795 / m²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8901FCC-AEC5-4BAE-9184-35C6F1AD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400550"/>
            <a:ext cx="26574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896C573-F5DE-4072-B8F7-C4EC8FAEE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533900"/>
            <a:ext cx="26574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2016 · Bon état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Balcon 12 m²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Parking sous-sol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550 m du sujet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74D7BA7-CD66-4F58-BB73-1A945BCD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1466850"/>
            <a:ext cx="2657475" cy="1504950"/>
          </a:xfrm>
          <a:prstGeom xmlns:a="http://schemas.openxmlformats.org/drawingml/2006/main" prst="roundRect">
            <a:avLst>
              <a:gd name="adj" fmla="val 5063"/>
            </a:avLst>
          </a:prstGeom>
          <a:solidFill xmlns:a="http://schemas.openxmlformats.org/drawingml/2006/main">
            <a:srgbClr val="ECE8E1"/>
          </a:solidFill>
          <a:ln xmlns:a="http://schemas.openxmlformats.org/drawingml/2006/main" w="9525">
            <a:solidFill>
              <a:srgbClr val="D7C7B5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C9E2A3B-433A-4819-84BB-D5DB5F98E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2047875"/>
            <a:ext cx="23145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PHOTO COMPARABLE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B88BA6F-2158-4797-93D3-608DFD22A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2352675"/>
            <a:ext cx="23145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Capture datée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C67F129-36FC-4154-9A53-1133090A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3105150"/>
            <a:ext cx="26574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VEYRIER · RÉSIDENTIEL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2DD2581-9DA7-42E3-ABBA-BC2B914D3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3352800"/>
            <a:ext cx="26574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4.5 pièces · 105 m²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52E3B79-7991-4275-9A1B-4FEF57E2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3714750"/>
            <a:ext cx="2657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1’790’000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D427222-DC75-47F7-9582-F33F3DB97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4038600"/>
            <a:ext cx="26574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CHF 17’047 / m²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148E03F-89E9-4CD8-86F7-0DA78DCA8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4400550"/>
            <a:ext cx="26574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92AE013-EA49-4326-9017-D1C10DE25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4533900"/>
            <a:ext cx="26574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2019 · État neuf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Jardin 180 m²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2 places sous-sol</a:t>
            </a:r>
          </a:p>
          <a:p xmlns:a="http://schemas.openxmlformats.org/drawingml/2006/main">
            <a:pPr algn="l">
              <a:def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2.8 km du sujet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569F21D-46C0-42FD-B210-1258B1637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91200"/>
            <a:ext cx="11163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Le marché actif confirme une raréfaction de l'offre sur les constructions récentes Minergie, avec des prétentions fermes entre 16'500 et 18'000 CHF/m² et une marge moyenne de négociation inférieure à 2.5%.</a:t>
            </a:r>
          </a:p>
        </p:txBody>
      </p:sp>
    </p:spTree>
    <p:extLst>
      <p:ext uri="{BB962C8B-B14F-4D97-AF65-F5344CB8AC3E}">
        <p14:creationId xmlns:p14="http://schemas.microsoft.com/office/powerpoint/2010/main" val="6813999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2C32D0EC-C4E5-4F1C-B093-B5F20069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08 · TRANSACTIONS ET PROMOTIONS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8B0F79-7B5F-459F-BF90-392825F90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Références comparables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A4D2D9-5323-4BF6-A044-970414160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2A5601-B4CB-4181-BFFC-27F06315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38CB89-EC19-468A-B45A-E98E85D02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69E6A8-D919-45FA-B999-54BEB6D6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5AD97E-694F-41DF-9D3E-941D6F77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439CEA-62E5-4F56-9365-D9D13577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66850"/>
            <a:ext cx="111633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B7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B9799A-5941-4A94-8DDD-FB7F1C2F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33525"/>
            <a:ext cx="1352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D2AA40-39B0-4450-91FD-A983650E1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1533525"/>
            <a:ext cx="2343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ADRESSE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00CAE6-A711-42D5-9AF8-DEC8793C1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1533525"/>
            <a:ext cx="990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TYPE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69FD79-F1EB-4B13-A247-08A20F06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1533525"/>
            <a:ext cx="933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SURF.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C94460-91F5-4EFE-82DA-748B75FA4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1533525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58BB01-7D68-44E1-B2E3-45436995A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533525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PRIX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FD0E4F-6DA7-4C2B-980F-C8D7E28D5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533525"/>
            <a:ext cx="1104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CHF/M²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DCE580-26A0-497E-8AD7-ED15BE27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1533525"/>
            <a:ext cx="112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SOURCE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5491E9-B539-4FD0-833A-D9E2BF142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66900"/>
            <a:ext cx="111633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5DFA44-A437-4E09-B417-CB1366D12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43100"/>
            <a:ext cx="1352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26.02.2026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FF0294-2166-4F77-8C83-FDB9B9181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1943100"/>
            <a:ext cx="2343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Chemin du Saut-du-Loup 16 (Parcelle 4642-104)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504AB8-915A-4448-8207-142B57242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1943100"/>
            <a:ext cx="99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PPE 4p Balcon (Résidence jumelle)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F38395-46D5-428B-8EFC-32E2B5A4E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1943100"/>
            <a:ext cx="933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92 m²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EBD96A-1772-4105-8FD1-F4454316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19431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Balcon 14 m²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998A29-E622-4106-907C-D1A6C3048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943100"/>
            <a:ext cx="114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1’620’000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880C7F-65B5-4894-8A23-944BFB3CB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943100"/>
            <a:ext cx="1104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17’609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6F49C3-E050-4994-8FB7-AEC4BA69E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1943100"/>
            <a:ext cx="112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RF / FAO (Acte 2026/628/0)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48B0E66-1F66-4980-A65D-86A90E2B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00300"/>
            <a:ext cx="111633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96E1A4-0154-4832-BCBB-54FAE96B3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0"/>
            <a:ext cx="1352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12.01.2026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0DAD38F-9CA9-450C-AD2D-0CE443279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476500"/>
            <a:ext cx="2343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Rue de Genève 78 (Chêne-Bourg)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7F127A-1E8A-42A0-BB1B-4698E56EA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476500"/>
            <a:ext cx="99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PPE 3.5p Balcon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B548214-8BF5-4865-817D-1D30923D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476500"/>
            <a:ext cx="933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74 m²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F605E5F-E1A0-4F9A-B5BF-6576577C0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4765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Balcon 9 m²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0AE04C6-5974-49A2-8653-F835E69E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476500"/>
            <a:ext cx="114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1’180’000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22A300F-315C-4A63-9DC7-F00869B7B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476500"/>
            <a:ext cx="1104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15’945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210CE65-1875-4288-92AE-EFD5159F6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476500"/>
            <a:ext cx="112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Registre Foncier / FAO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26395AF-5796-4A28-B94B-6188259C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33700"/>
            <a:ext cx="111633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86B87E8-0DBD-4D7B-885D-7011694B1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352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18.11.2025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A568572-9148-465F-BC70-0138BAC7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009900"/>
            <a:ext cx="2343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Chemin de la Gravière 12 (Chêne-Bourg)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6706B91-DF3E-42D7-A7CA-46E162E4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009900"/>
            <a:ext cx="99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PPE 4p Terrasse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DBFB7B9-622F-4836-97D6-0318EBBC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009900"/>
            <a:ext cx="933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88 m²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7807269-274C-43B8-B914-5279912DF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0099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Terrasse 16 m²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035A35D-3AB2-4F95-87A9-CA287A223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009900"/>
            <a:ext cx="114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1’350’000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B8FC639-FEFB-4358-89BC-95BCFEEC6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009900"/>
            <a:ext cx="1104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15’340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40211AF-C1FF-4158-8C58-E6CC5642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009900"/>
            <a:ext cx="112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Registre Foncier / FAO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5F2110E-3046-4D63-921A-254CB98B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67100"/>
            <a:ext cx="111633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AF9C4C6-D8EC-48F0-90C3-46ACF5B95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43300"/>
            <a:ext cx="1352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04.10.2025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2ADEA60-75AB-416B-87DA-FE67F3106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543300"/>
            <a:ext cx="2343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Avenue Bel-Air 24 (Chêne-Bourg)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9186CCF-EEB1-467A-8133-120101A23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543300"/>
            <a:ext cx="99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PPE 4.5p Balcon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65DDFDC-D5E4-4AC1-9C54-94E8E211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543300"/>
            <a:ext cx="933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95 m²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FAB7EB1-0A78-4E9A-9883-C84341996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5433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Balcon 15 m²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3BEEE72-CFBF-476D-B8D8-3247B5FE7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543300"/>
            <a:ext cx="114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1’490’000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4A7D58E-BB04-4D95-ACD6-7943E06E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543300"/>
            <a:ext cx="1104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15’684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DBE0C100-CDD8-41C9-9C58-AA88B0290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543300"/>
            <a:ext cx="112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Registre Foncier / FAO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AEB13E4-C82D-41C4-97B8-3B0BD4164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0"/>
            <a:ext cx="111633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926A165-84EE-47FA-BB15-80E4D263C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76700"/>
            <a:ext cx="1352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15.01.2026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06C9363-8A5C-47BD-A223-F199CEF87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076700"/>
            <a:ext cx="2343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Chemin des Petits-Bois 8 (Chêne-Bourg)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322B2B48-8C72-452D-95CE-78E138B2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076700"/>
            <a:ext cx="99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PPE 4p Rez-Jardin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A44D4D7A-0A5C-472D-A491-1D7415DC3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076700"/>
            <a:ext cx="933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90 m²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2E44286-94D2-48D1-90F2-1910FDEA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0767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Jardin 120 m²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6BAEF00-CA45-4C3B-A28A-A5D31444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076700"/>
            <a:ext cx="114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1’550’000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524B68B8-A231-4556-9C57-915C9F6DB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076700"/>
            <a:ext cx="1104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17’222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3B3E02E1-E0D5-4C9C-A8B7-B4D7AB6E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76700"/>
            <a:ext cx="112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Vente Interne D&amp;V (Off-Market)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D1134D06-E333-48A4-B205-EECB91D8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33900"/>
            <a:ext cx="111633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2E13A446-5CF9-46A3-A6A7-4EDEF6CD5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10100"/>
            <a:ext cx="1352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05.12.2025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043DB62A-0730-45D0-B1B6-D20EA833C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610100"/>
            <a:ext cx="2343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Rue du Gothard 14 (Chêne-Bourg)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4F06AB29-0604-4B51-8AB4-90DF84EB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610100"/>
            <a:ext cx="99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PPE 4p Balcon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B7329DA5-DEF5-406B-85F4-A1CEB5CDA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610100"/>
            <a:ext cx="933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86 m²</a:t>
            </a:r>
          </a:p>
        </p:txBody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E3908175-C45E-4095-BFE5-42EB023C6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6101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Balcon 11 m²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3993B606-3937-40E1-BB7E-44D9AE7A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610100"/>
            <a:ext cx="114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1’420’000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62299235-00A3-4307-8B45-38BABC09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610100"/>
            <a:ext cx="1104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16’511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22206E72-E075-4380-9060-E714084D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610100"/>
            <a:ext cx="112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Registre Foncier / FAO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AFF2A9A8-A1EB-4093-8B8D-65B90A22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57800"/>
            <a:ext cx="266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Normalisation D&amp;V : Référence n°1 = Acte notarié Saut-du-Loup 16 (17’609 CHF/m²). Base prudentielle retenue à 16’000 CHF/m².</a:t>
            </a:r>
          </a:p>
        </p:txBody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B8B8FE02-0744-44E4-A4FA-2D239DEDA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05450"/>
            <a:ext cx="11163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Surface pondérée 92.5 m² (100% PPE + 50% loggia + 33% terrasse)  ·  Parking sous-sol valorisé à CHF 50'000.-  ·  Jardin privatif 250 m² valorisé à CHF 250'000.- (1'000 CHF/m²)  ·  Normalisation D&amp;V : Vente n°16 certifie 17'609 CHF/m² ; base retenue prudente à 16'000 CHF/m²</a:t>
            </a:r>
          </a:p>
        </p:txBody>
      </p:sp>
    </p:spTree>
    <p:extLst>
      <p:ext uri="{BB962C8B-B14F-4D97-AF65-F5344CB8AC3E}">
        <p14:creationId xmlns:p14="http://schemas.microsoft.com/office/powerpoint/2010/main" val="13852904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75C999-6A32-44AC-8EA4-143C66488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09 · INDICATEURS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E918A1-F382-4158-9D8B-E4650E81E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Contexte de marché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B21E2D-997D-4412-A966-B3FAC732E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6EF9A3-065D-4DDA-9156-0B92C679E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98820F-658D-44CD-895A-BB8F325D8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7833D1-7844-4F4D-9120-6909DA64B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52721F-A928-4EBB-BEE8-E8C46F1C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1C4978-DAF6-4218-9751-7EF153779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66850"/>
            <a:ext cx="531495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CE8E1"/>
          </a:solidFill>
          <a:ln xmlns:a="http://schemas.openxmlformats.org/drawingml/2006/main" w="9525">
            <a:solidFill>
              <a:srgbClr val="D7C7B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48A3CA-7C67-49F6-882A-EB6BC7E2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4972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ÉVOLUTION DES PRIX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4B9F9D-354C-436B-AA17-248CEE49D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4972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Graphique éditable ou capture officielle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3E7AC5-1AF1-465A-B99E-A00C3C52E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466850"/>
            <a:ext cx="55626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ECE8E1"/>
          </a:solidFill>
          <a:ln xmlns:a="http://schemas.openxmlformats.org/drawingml/2006/main" w="9525">
            <a:solidFill>
              <a:srgbClr val="D7C7B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277A17-234F-4FDE-8DE2-635861591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24150"/>
            <a:ext cx="5219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NIVEAU LOCAL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D7F2E9-AD6B-420A-82AB-1754D8CFB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28950"/>
            <a:ext cx="5219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Prix médian / m² et fourchette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9AA5E8-034B-456F-97CE-EF4B1B55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672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À RETENIR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F7C690-52C6-4333-91D7-C9532B83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53000"/>
            <a:ext cx="723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+4.2% sur les appartements PPE récents en Rive Gauche sur les 18 derniers mois (OCSTAT).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Chêne-Bourg bénéficie d'une forte valorisation soutenue par l'attractivité du Léman Express.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Marge moyenne de négociation constatée inférieure à 2.5% sur les biens haut standing récents.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B17DD5-387C-448A-8BC8-E81440E93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648200"/>
            <a:ext cx="3486150" cy="12192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006B7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124403-B49E-44F6-95E7-B02FC8EE4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838700"/>
            <a:ext cx="3028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FE3E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FE3E1"/>
                </a:solidFill>
                <a:latin typeface="DejaVu Sans"/>
                <a:ea typeface="DejaVu Sans"/>
                <a:cs typeface="DejaVu Sans"/>
              </a:rPr>
              <a:t>REPÈRE LOCAL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A9D2DB-327C-4414-A917-2EAF3EF6A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1054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654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CHF 16’000 / m²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F7BEA8-AB39-4E29-8030-BE9F0C229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524500"/>
            <a:ext cx="3028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D8EEEE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D8EEEE"/>
                </a:solidFill>
                <a:latin typeface="DejaVu Sans"/>
                <a:ea typeface="DejaVu Sans"/>
                <a:cs typeface="DejaVu Sans"/>
              </a:rPr>
              <a:t>Chêne-Bourg résidences Minergie récentes · Février 2026</a:t>
            </a:r>
          </a:p>
        </p:txBody>
      </p:sp>
    </p:spTree>
    <p:extLst>
      <p:ext uri="{BB962C8B-B14F-4D97-AF65-F5344CB8AC3E}">
        <p14:creationId xmlns:p14="http://schemas.microsoft.com/office/powerpoint/2010/main" val="10008774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4F73C8F-33BE-43AF-855F-FF437771C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10 · CALCUL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FBBC33-C629-4C54-9D4B-B9C622A6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Méthode d’estimation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8BF2F9-DD11-41AD-849A-B6A12B43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D3F089-8FA3-4AA5-BB32-ABBACEC48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DC5D16-F338-4501-B748-8374DB2BB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C45779-5BCC-44CD-8BE8-917FDA58D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5F39E1-1FD1-4009-8510-789A4F847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D74AAA-C70F-4270-B3C3-9E161F4B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668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SURFACE PONDÉRÉE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146207-B961-4A1A-A21C-A9D8EFBC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5219700" cy="1733550"/>
          </a:xfrm>
          <a:prstGeom xmlns:a="http://schemas.openxmlformats.org/drawingml/2006/main" prst="roundRect">
            <a:avLst>
              <a:gd name="adj" fmla="val 43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077BA0-C341-44CE-AE2F-93B35D99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Appartement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FE4B37-8FCD-4C05-A426-9C23A590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19812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73.0 m² × 100%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9B73D6-BBE4-4DD2-93D3-3513E9071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622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Loggia / balcon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1EED1C-5D2D-476C-A4B2-5FC629048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3622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11.0 m² × 50%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001FCB-416D-4492-9132-E78120B1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432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Terrasse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286B92-C709-4BD4-8A95-8A0332F4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7432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42.0 m² × 33%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E1B0E6-D0B6-4F2C-80DF-E5C1A32AE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43250"/>
            <a:ext cx="4591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4E621F-53EF-41EB-851A-E38800FE8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004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Surface pondérée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7FE568-6851-4A5B-9FBF-4D5F48709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0040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92.5 m²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AC537C-B44A-4797-A704-A3A2080CC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4668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AJUSTEMENTS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61D0D6-1F2B-4E55-81E0-1303B3C06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790700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Prix de base pondéré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735C28-572C-415A-A2C1-CBA74C8E4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Source: comparables approuvés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163381-9567-43D4-9B4A-830FF880A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179070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16’000 / m² (Calibré sur acte n° 16 à 17’609)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CD974F-3857-4359-B30C-AFF116BE1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438400"/>
            <a:ext cx="5448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D2F49C-E37D-4E08-BF79-4A652798A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Vétusté / État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E66B33-ACCB-47EE-B4C9-76B20DA8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8765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Décision professionnelle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D8595F-36D0-4944-B5F3-D9BC80819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57175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0.0% (État comme neuf, Minergie 2019)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62EF10-4169-4D4F-9CDC-9EFB6C84D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219450"/>
            <a:ext cx="5448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7A0587B-C9CB-4FB4-ADCD-1D0294B2D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352800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Jardin privatif d'angle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35A326-0268-4EF2-9B12-FE54C61F1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65760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Règle validée + sensibilité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39BEFBA-B199-48E3-8CE7-C0D7F19C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35280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+CHF 250’000 (250 m² × 1’000 CHF/m²)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EF514FF-8949-4B0B-855B-3A5301A54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000500"/>
            <a:ext cx="5448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57831FC-63AC-4F3C-BEBB-9DEBBC65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133850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Parking souterrain n° 7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ECF755D-07CD-43A2-9F32-F0057C717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4386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Transactions locales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7B01001-8AA6-40CA-91C0-AD6D56426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13385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+CHF 50’000 (Valeur vénale certifiée)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BEA2CAF-FDD4-43B2-BBE1-503D33E2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781550"/>
            <a:ext cx="5448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ECC2022-B9C2-4128-BAA3-930B46C7D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905250"/>
            <a:ext cx="521970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167CEDE-2391-4358-BF1E-07A23BE41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957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PRINCIPE DE TRAÇABILITÉ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71ADCDB-3125-4795-B103-7D2BA0C1E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4476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Chaque chiffre renvoie à sa source.</a:t>
            </a:r>
          </a:p>
          <a:p xmlns:a="http://schemas.openxmlformats.org/drawingml/2006/main">
            <a:pPr algn="l">
              <a:def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Chaque ajustement affiche sa règle.</a:t>
            </a:r>
          </a:p>
          <a:p xmlns:a="http://schemas.openxmlformats.org/drawingml/2006/main">
            <a:pPr algn="l">
              <a:def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Chaque dérogation exige une justification.</a:t>
            </a:r>
          </a:p>
        </p:txBody>
      </p:sp>
    </p:spTree>
    <p:extLst>
      <p:ext uri="{BB962C8B-B14F-4D97-AF65-F5344CB8AC3E}">
        <p14:creationId xmlns:p14="http://schemas.microsoft.com/office/powerpoint/2010/main" val="21125199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33D7C47-5E6E-4614-B062-3406AD1C3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11 · VALEUR ET STRATÉGIE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8FD50D-9515-4F8C-A76F-B1A0BD501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Estimation proposée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F65CFC-EEF0-4476-9627-D4551EC06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18BFF-B32B-4A67-84E2-854F7CE7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E6532-77D8-4FED-893B-36F34745C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746AC-AD90-46AF-99E0-146387B1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1EA8B6-1927-4F29-8192-ED957498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F0D5D3-D39F-47F6-AB0C-E8BF2E51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668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CALCUL CENTRAL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CADCEE-32AA-48B6-B346-63423280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288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Surface pondérée × prix/m²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52153F-2141-4DB6-B308-8A5DB4FAD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8288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1’480’000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40B01B-1713-4D8D-B3E4-D3736B3E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6724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C87742-17F7-49F4-881A-0730D2FE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2860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Ajustement état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54C3FE-5F0B-470A-8C6E-7AC0C277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2860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FEA3D8-D7A6-4D48-8808-F6DC817A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47950"/>
            <a:ext cx="6724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F9F2FD-3E02-480A-B824-C0430BD4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432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Jardin / extérieur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195F0D-9989-4682-B354-34B446CE7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7432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+CHF 250’000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DFB889-B4DC-4D68-B0A5-2EC92887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05150"/>
            <a:ext cx="6724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1452CB-565C-4009-84F6-363B428D7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004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Parking / dépendances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ACC02C-C6C2-4E66-9199-82A63A4B6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2004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+CHF 50’000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A38AAE-574F-4991-A326-ED288C1A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562350"/>
            <a:ext cx="6724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DC3406-E6CE-439D-A5F5-EA750888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29050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INDICATION CENTRALE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437C4F-449B-4A05-9200-FB101DB7D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14800"/>
            <a:ext cx="6724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CHF 1’780’000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3FAC8C-5FE1-4C42-A8CA-3DB534660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466850"/>
            <a:ext cx="4000500" cy="31432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006B7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92836A-1CE8-4609-9E7B-04DEBA48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1752600"/>
            <a:ext cx="3390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BFE3E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BFE3E1"/>
                </a:solidFill>
                <a:latin typeface="DejaVu Sans"/>
                <a:ea typeface="DejaVu Sans"/>
                <a:cs typeface="DejaVu Sans"/>
              </a:rPr>
              <a:t>FOURCHETTE DE MISE EN VENTE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CEEC2E-F136-4F55-A0E1-E93DFA1D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133600"/>
            <a:ext cx="33909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CHF 1’750’000</a:t>
            </a:r>
          </a:p>
          <a:p xmlns:a="http://schemas.openxmlformats.org/drawingml/2006/main">
            <a: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à</a:t>
            </a:r>
          </a:p>
          <a:p xmlns:a="http://schemas.openxmlformats.org/drawingml/2006/main">
            <a: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CHF 1’790’000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32EE7B-145A-40A1-93BD-BDCCF639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543300"/>
            <a:ext cx="3314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D999D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BA0B77-7C6E-4B2A-8F4C-FAD5A9E4C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733800"/>
            <a:ext cx="3390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D8EEEE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D8EEEE"/>
                </a:solidFill>
                <a:latin typeface="DejaVu Sans"/>
                <a:ea typeface="DejaVu Sans"/>
                <a:cs typeface="DejaVu Sans"/>
              </a:rPr>
              <a:t>Validité : 6 mois (Février 2026 – Août 2026)</a:t>
            </a:r>
          </a:p>
          <a:p xmlns:a="http://schemas.openxmlformats.org/drawingml/2006/main">
            <a:pPr algn="l">
              <a:defRPr sz="1050" b="0">
                <a:solidFill>
                  <a:srgbClr val="D8EEEE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D8EEEE"/>
                </a:solidFill>
                <a:latin typeface="DejaVu Sans"/>
                <a:ea typeface="DejaVu Sans"/>
                <a:cs typeface="DejaVu Sans"/>
              </a:rPr>
              <a:t>Hypothèse de négociation : 1.5% à 2.0% avec prix d'appel recommandé à CHF 1'790'000.</a:t>
            </a:r>
          </a:p>
          <a:p xmlns:a="http://schemas.openxmlformats.org/drawingml/2006/main">
            <a:pPr algn="l">
              <a:defRPr sz="1050" b="0">
                <a:solidFill>
                  <a:srgbClr val="D8EEEE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D8EEEE"/>
                </a:solidFill>
                <a:latin typeface="DejaVu Sans"/>
                <a:ea typeface="DejaVu Sans"/>
                <a:cs typeface="DejaVu Sans"/>
              </a:rPr>
              <a:t>Positionnement optimal : Préservation du seuil psychologique de 1.8M CHF avec justification directe par l'acte du n° 16.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E5B663-9D6C-4DBB-BC22-F6FA05DB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720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DISTINCTIONS À CONSERVER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97C4C7-1A80-4694-B31F-EA32C9404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38750"/>
            <a:ext cx="11163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Valeur de marché  ·  Prix de mise en vente  ·  Prix de vente attendu  ·  Seuil de discussion</a:t>
            </a:r>
          </a:p>
        </p:txBody>
      </p:sp>
    </p:spTree>
    <p:extLst>
      <p:ext uri="{BB962C8B-B14F-4D97-AF65-F5344CB8AC3E}">
        <p14:creationId xmlns:p14="http://schemas.microsoft.com/office/powerpoint/2010/main" val="1085326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0CE4BE8-0B1E-4455-9BB1-73E5F3029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12 · CONSEILS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CD13BE-4581-4BD3-A234-F58BB6388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Points d’attention avant la vente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8ED4C1-76F8-4398-952C-587F91A39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0C279F-E2DF-4D79-8685-645C9E5E9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F7D6C6-EADA-47C8-84C7-37E5F3A4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DBDE2-46D0-4D1B-A3C3-BDD7D70FE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3E82C8-D240-430A-BCDE-89194ED5F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BC4CE9-8C09-4BBD-9E90-46401AE35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62100"/>
            <a:ext cx="3238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FISCALITÉ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ABCCBF-99B2-4B17-85E9-C4113A1B0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8595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979D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6AC3FF-FEBF-4314-9134-6FDD7A4E3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33600"/>
            <a:ext cx="3238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Acquis le 01.04.2019 (Possession &gt; 7 ans au jour de la vente).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LIPP Genève : 20% (6 à 8 ans). Réduction à 15% dès le 01.04.2027 (8 ans).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Frais notariés initiaux, droits d'enregistrement, travaux à plus-value et commissions D&amp;V.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Consulter votre notaire pour optimiser le calcul du remploi LIPP (art. 84).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16E738-F9DC-4581-94CF-227DB9F48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43400"/>
            <a:ext cx="323850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AC31CE-E5F8-4D3B-87C6-8BBCC568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958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SOURCE / VALIDATION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B6A49D-20F9-4FBB-B812-DE10ECCF7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6250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Administration Fiscale Cantonale (AFC Genève)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D1EFCC-7D0A-4296-A4B3-9880C1016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562100"/>
            <a:ext cx="3238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TECHNIQUE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B66F40-C251-469B-920E-B3B4723D3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88595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979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C0AE09-5B27-4C78-96E3-8B69ECE0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133600"/>
            <a:ext cx="3238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Contrôle électrique OIBT conforme (valide 5 ans pour les logements contemporains)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Label Minergie GE-1672 (Indice IDC basse consommation)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Aucun appel de fonds extraordinaire voté en AG (Fonds doté de CHF 148'000)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Bâtiment 2018 exempt d'amiante, plomb et PCB (constructions post-1991)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0CC6D8-5782-4387-8848-FF684C251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343400"/>
            <a:ext cx="323850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84BFE8-A985-42CB-B991-817B15CD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4958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SOURCE / VALIDATION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43843C-2555-465B-8154-ACF1092A2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76250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Office Cantonal de l'Énergie (OCEN) &amp; Sécheron Notaires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3B2513-814C-457D-9351-1CC031C1B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562100"/>
            <a:ext cx="3238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CALENDRIER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7BFD8C-5171-4AB5-A851-BE4DA2596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88595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979D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816679-F006-486C-A185-22B73D194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133600"/>
            <a:ext cx="3238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Période optimale recommandée : Mars – Mai 2026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Règlement d'administration PPE, 3 derniers PV d'AG, décompte de charges et plan de masse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Reportage photographique HDR, brochure prestige, diffusion réseau acquéreurs D&amp;V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Validation du mandat exclusif et fixation du prix de départ à CHF 1'790'000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743ED6-4C83-4B83-83DF-B13B9A795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343400"/>
            <a:ext cx="323850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2EAF84-EF82-4F9C-80CC-2B407711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4958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SOURCE / VALIDATION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0407E2-01E6-469B-958B-72216014E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76250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Désormière &amp; Vanhalst · Mandat Exclusif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2A4C75-5E17-48AF-8EE1-C9641E8DE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15000"/>
            <a:ext cx="11163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Ces informations doivent rester distinctes de l’estimation et être vérifiées à la date du rapport.</a:t>
            </a:r>
          </a:p>
        </p:txBody>
      </p:sp>
    </p:spTree>
    <p:extLst>
      <p:ext uri="{BB962C8B-B14F-4D97-AF65-F5344CB8AC3E}">
        <p14:creationId xmlns:p14="http://schemas.microsoft.com/office/powerpoint/2010/main" val="117298776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6AD9E4-634F-49A9-B2D6-90E5C2352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13 · MANDAT DE COURTAGE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3855C1-CE3F-4850-BB61-4F14B95B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Deux modalités d’accompagnement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02C48B-8B59-4973-847B-241D87F8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2D1E5B-910A-495F-BC08-12F6ACEAE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FEB97E-987F-4DAA-8FA7-E1CDC71E9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2A803D-3F87-4D1C-9BA2-F45603D2C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05538B-4726-4965-B1D3-986BFDD86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B6BA96-A6FE-4C79-9FB8-BADBDEE6F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833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MANDAT SIMPLE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2EDAE0-6DA1-46D6-9B75-8BDAE0E36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57400"/>
            <a:ext cx="49530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3.0% HT (mandat exclusif avec prise en charge intégrale des frais de diffusion et marketing)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Diffusion sur plateformes suisses &amp; internationales, portails d'exception et réseau acquéreurs D&amp;V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Dossier de vente haut de gamme, visites qualifiées sur rendez-vous, reporting bimensuel et négociation</a:t>
            </a:r>
          </a:p>
          <a:p xmlns:a="http://schemas.openxmlformats.org/drawingml/2006/main">
            <a:pPr algn="l">
              <a:def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383B"/>
                </a:solidFill>
                <a:latin typeface="DejaVu Sans"/>
                <a:ea typeface="DejaVu Sans"/>
                <a:cs typeface="DejaVu Sans"/>
              </a:rPr>
              <a:t>Mandat exclusif d'une durée ferme de 3 mois, reconductible tacitement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FC8107-6DC4-4154-9B02-99F2DB608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29050"/>
            <a:ext cx="495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9D05C0-924A-46AE-A523-E5CDBAAA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57650"/>
            <a:ext cx="190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À CHOISIR 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14DAF4-0363-48E1-ABCD-F3DFC6EFA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243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Parfaitement adapté pour valoriser la surcote exceptionnelle établie par la vente du n° 16 sans galvauder le bien.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575196-2AE1-4608-855D-8AA864EA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371600"/>
            <a:ext cx="5581650" cy="3905250"/>
          </a:xfrm>
          <a:prstGeom xmlns:a="http://schemas.openxmlformats.org/drawingml/2006/main" prst="roundRect">
            <a:avLst>
              <a:gd name="adj" fmla="val 2439"/>
            </a:avLst>
          </a:prstGeom>
          <a:solidFill xmlns:a="http://schemas.openxmlformats.org/drawingml/2006/main">
            <a:srgbClr val="006B7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F207D9-EA69-4306-9526-910887C2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657350"/>
            <a:ext cx="485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EXCLUSIVITÉ RESPONSABLE D&amp;V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B79C8D-77BE-44AB-A8BA-BD384D94C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190750"/>
            <a:ext cx="4667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3.0% HT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Stratégie marketing sur-mesure (visuels pro, brochure prestige, cibles acquéreurs qualifiés)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Ouverture maîtrisée à notre réseau de confrères de confiance en Rive Gauche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Visites accompagnées exclusivement par Sandra Bleeckx Vanhalst ou Adrien Désormière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Vérification systématique de solvabilité bancaire avant confirmation d'offre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65EDAA-C7E0-4DC2-B8ED-0FBE07F7A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400550"/>
            <a:ext cx="4667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D999D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2B812F-4370-4E79-A8B1-82226CDC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591050"/>
            <a:ext cx="171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FE3E1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FE3E1"/>
                </a:solidFill>
                <a:latin typeface="DejaVu Sans"/>
                <a:ea typeface="DejaVu Sans"/>
                <a:cs typeface="DejaVu Sans"/>
              </a:rPr>
              <a:t>RECOMMANDATION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41F290-8B03-4B1C-AC8C-A122D33EC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85775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rPr>
              <a:t>L'exclusivité D&amp;V préserve la rareté du bien et assure un positionnement ferme à CHF 1'790'000.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28210C-DB21-4E56-8DBF-2BD608C3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57850"/>
            <a:ext cx="11163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Agence engagée pour un immobilier durable et respectueux de notre territoire genevois.</a:t>
            </a:r>
          </a:p>
        </p:txBody>
      </p:sp>
    </p:spTree>
    <p:extLst>
      <p:ext uri="{BB962C8B-B14F-4D97-AF65-F5344CB8AC3E}">
        <p14:creationId xmlns:p14="http://schemas.microsoft.com/office/powerpoint/2010/main" val="166424993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6B7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0DC55C-9FC9-448B-A0B8-E87317FCE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28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BFE3E1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BFE3E1"/>
                </a:solidFill>
                <a:latin typeface="DejaVu Sans"/>
                <a:ea typeface="DejaVu Sans"/>
                <a:cs typeface="DejaVu Sans"/>
              </a:rPr>
              <a:t>14 · PROCHAINE ÉTAPE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A095AB-C71D-4B2D-B2C5-C552DF9B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Votre estimation, expliquée et documentée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74C39B-9BCC-43B6-97C5-5FFE8A4D3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1163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D999D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BE6F45-8798-48B8-9008-C2DD1B0E7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43650"/>
            <a:ext cx="1219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E2115F-F825-466F-B253-560D75697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2266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23C30E-8B42-458B-AB07-D6D9841D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64008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974C35-549A-44DC-8FE6-49462A48B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64008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006B70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0c913eceaa4cc7"/>
          <a:stretch xmlns:a="http://schemas.openxmlformats.org/drawingml/2006/main"/>
        </p:blipFill>
        <p:spPr>
          <a:xfrm xmlns:a="http://schemas.openxmlformats.org/drawingml/2006/main">
            <a:off x="1391663" y="1504950"/>
            <a:ext cx="2150623" cy="13335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F48F7A-1212-445E-84B4-58C91FB3B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4325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Cette estimation actualisée intègre la réalité du marché au 26 février 2026 pour vous assurer une valorisation irréfutable.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C4E5CC-0DBA-424C-8710-751278225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05300"/>
            <a:ext cx="4762500" cy="89535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0B7E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13F715-923C-4422-9036-58AD8621C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4305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Échange stratégique et fixation de la date de démarrage de la commercialisation</a:t>
            </a:r>
          </a:p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Entretien stratégique à convenir selon vos disponibilités · Tél: +41 22 700 00 00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C759D0-3BC3-45D4-9D9F-B3B84543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6383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8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SANDRA BLEECKX VANHALST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C8ED79-0215-43AC-BB6D-CE6AE915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943100"/>
            <a:ext cx="400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rPr>
              <a:t>sandra@desormiere-vanhalst.ch</a:t>
            </a:r>
          </a:p>
          <a:p xmlns:a="http://schemas.openxmlformats.org/drawingml/2006/main">
            <a:pPr algn="l">
              <a:def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rPr>
              <a:t>+41 79 342 12 80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9E9508-E63A-4FF9-9410-5BBEF9594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819400"/>
            <a:ext cx="4381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D999D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6788CB-9B90-4192-95EE-6D33429E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1051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58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ADRIEN DÉSORMIÈRE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6BCD24-CBBD-4551-98F8-5DD310E0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409950"/>
            <a:ext cx="400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rPr>
              <a:t>adrien@desormiere-vanhalst.ch</a:t>
            </a:r>
          </a:p>
          <a:p xmlns:a="http://schemas.openxmlformats.org/drawingml/2006/main">
            <a:pPr algn="l">
              <a:def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8EEEE"/>
                </a:solidFill>
                <a:latin typeface="DejaVu Sans"/>
                <a:ea typeface="DejaVu Sans"/>
                <a:cs typeface="DejaVu Sans"/>
              </a:rPr>
              <a:t>+41 79 815 42 19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9317DD-CF83-4C55-A0D2-394D369C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4476750"/>
            <a:ext cx="1276350" cy="1276350"/>
          </a:xfrm>
          <a:prstGeom xmlns:a="http://schemas.openxmlformats.org/drawingml/2006/main" prst="roundRect">
            <a:avLst>
              <a:gd name="adj" fmla="val 5970"/>
            </a:avLst>
          </a:prstGeom>
          <a:solidFill xmlns:a="http://schemas.openxmlformats.org/drawingml/2006/main">
            <a:srgbClr val="ECE8E1"/>
          </a:solidFill>
          <a:ln xmlns:a="http://schemas.openxmlformats.org/drawingml/2006/main" w="9525">
            <a:solidFill>
              <a:srgbClr val="D7C7B5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435D28-A1B0-43D1-B083-6A6482AB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4943475"/>
            <a:ext cx="93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QR CODE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03BE02-78E5-4CA1-A91B-63A0C5B96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5248275"/>
            <a:ext cx="933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477"/>
                </a:solidFill>
                <a:latin typeface="DejaVu Sans"/>
                <a:ea typeface="DejaVu Sans"/>
                <a:cs typeface="DejaVu Sans"/>
              </a:rPr>
              <a:t>Lien vente / contact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38AC41-CEF7-49B6-8ACB-2FA96FA6B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8958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www.desormiere-vanhalst.ch</a:t>
            </a:r>
          </a:p>
        </p:txBody>
      </p:sp>
    </p:spTree>
    <p:extLst>
      <p:ext uri="{BB962C8B-B14F-4D97-AF65-F5344CB8AC3E}">
        <p14:creationId xmlns:p14="http://schemas.microsoft.com/office/powerpoint/2010/main" val="2850701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2026-09-30T12:36:51.5140000Z</dcterms:created>
  <dcterms:modified xsi:type="dcterms:W3CDTF">2026-09-30T12:36:51.5140000Z</dcterms:modified>
</coreProperties>
</file>